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22"/>
  </p:notesMasterIdLst>
  <p:sldIdLst>
    <p:sldId id="257" r:id="rId4"/>
    <p:sldId id="260" r:id="rId5"/>
    <p:sldId id="282" r:id="rId6"/>
    <p:sldId id="283" r:id="rId7"/>
    <p:sldId id="286" r:id="rId8"/>
    <p:sldId id="288" r:id="rId9"/>
    <p:sldId id="289" r:id="rId10"/>
    <p:sldId id="277" r:id="rId11"/>
    <p:sldId id="281" r:id="rId12"/>
    <p:sldId id="294" r:id="rId13"/>
    <p:sldId id="290" r:id="rId14"/>
    <p:sldId id="291" r:id="rId15"/>
    <p:sldId id="292" r:id="rId16"/>
    <p:sldId id="293" r:id="rId17"/>
    <p:sldId id="258" r:id="rId18"/>
    <p:sldId id="280" r:id="rId19"/>
    <p:sldId id="263" r:id="rId20"/>
    <p:sldId id="272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60"/>
    <p:restoredTop sz="94676"/>
  </p:normalViewPr>
  <p:slideViewPr>
    <p:cSldViewPr snapToGrid="0">
      <p:cViewPr varScale="1">
        <p:scale>
          <a:sx n="128" d="100"/>
          <a:sy n="128" d="100"/>
        </p:scale>
        <p:origin x="184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21" Type="http://schemas.openxmlformats.org/officeDocument/2006/relationships/slide" Target="slides/slide18.xml"/><Relationship Id="rId34" Type="http://schemas.openxmlformats.org/officeDocument/2006/relationships/font" Target="fonts/font1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9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MX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MX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MX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MX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MX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MX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MX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MX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MX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MX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MX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MX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MX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MX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2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8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44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916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794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31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46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73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AAD6011-2A5A-B046-85DC-58079A76FF77}"/>
              </a:ext>
            </a:extLst>
          </p:cNvPr>
          <p:cNvSpPr/>
          <p:nvPr userDrawn="1"/>
        </p:nvSpPr>
        <p:spPr>
          <a:xfrm>
            <a:off x="4591709" y="6356350"/>
            <a:ext cx="30477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.NET Conf </a:t>
            </a:r>
            <a:r>
              <a:rPr lang="en-US" b="1" dirty="0" err="1"/>
              <a:t>Latinoamérica</a:t>
            </a:r>
            <a:r>
              <a:rPr lang="en-US" b="1" dirty="0"/>
              <a:t> 2020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2.sv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B02E143-6B3C-A145-AD97-B1CDC6EC1266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latin typeface="+mn-lt"/>
              </a:rPr>
              <a:t>.NET Conf </a:t>
            </a:r>
            <a:r>
              <a:rPr lang="en-US" sz="1800" b="1" dirty="0" err="1">
                <a:latin typeface="+mn-lt"/>
              </a:rPr>
              <a:t>Latinoamérica</a:t>
            </a:r>
            <a:r>
              <a:rPr lang="en-US" sz="1800" b="1" dirty="0">
                <a:latin typeface="+mn-lt"/>
              </a:rPr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E0B7D792-7F76-F940-A307-7B5B79E5F4DC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B164F4-C407-B746-88D0-2E4D75A0E623}"/>
              </a:ext>
            </a:extLst>
          </p:cNvPr>
          <p:cNvSpPr/>
          <p:nvPr userDrawn="1"/>
        </p:nvSpPr>
        <p:spPr>
          <a:xfrm>
            <a:off x="4591709" y="6356350"/>
            <a:ext cx="30477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.NET Conf </a:t>
            </a:r>
            <a:r>
              <a:rPr lang="en-US" b="1" dirty="0" err="1"/>
              <a:t>Latinoamérica</a:t>
            </a:r>
            <a:r>
              <a:rPr lang="en-US" b="1" dirty="0"/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11/19/21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92EB2B-E461-7448-B495-C71DD6CB6996}"/>
              </a:ext>
            </a:extLst>
          </p:cNvPr>
          <p:cNvSpPr/>
          <p:nvPr userDrawn="1"/>
        </p:nvSpPr>
        <p:spPr>
          <a:xfrm>
            <a:off x="4591709" y="6352143"/>
            <a:ext cx="30477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.NET Conf </a:t>
            </a:r>
            <a:r>
              <a:rPr lang="en-US" b="1" dirty="0" err="1"/>
              <a:t>Latinoamérica</a:t>
            </a:r>
            <a:r>
              <a:rPr lang="en-US" b="1" dirty="0"/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46220"/>
            <a:ext cx="8028815" cy="3416255"/>
          </a:xfrm>
        </p:spPr>
        <p:txBody>
          <a:bodyPr/>
          <a:lstStyle/>
          <a:p>
            <a:r>
              <a:rPr lang="en-US" dirty="0"/>
              <a:t>Goodbye Renderers, Hello Handlers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945487"/>
            <a:ext cx="8028815" cy="1144163"/>
          </a:xfrm>
        </p:spPr>
        <p:txBody>
          <a:bodyPr/>
          <a:lstStyle/>
          <a:p>
            <a:r>
              <a:rPr lang="en-US" dirty="0"/>
              <a:t>Alejandro Ruiz</a:t>
            </a:r>
          </a:p>
          <a:p>
            <a:r>
              <a:rPr lang="en-US" dirty="0"/>
              <a:t>Microsoft MVP: Developer Technologies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/>
              <a:t>Custom Renderer</a:t>
            </a:r>
            <a:r>
              <a:rPr lang="en-US" dirty="0"/>
              <a:t> -&gt; Custom Handler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22C12-DA35-E446-A09E-D47670289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X" dirty="0"/>
              <a:t>Se manejan nuevos terminos</a:t>
            </a:r>
          </a:p>
          <a:p>
            <a:pPr lvl="1"/>
            <a:r>
              <a:rPr lang="en-US" dirty="0" err="1"/>
              <a:t>CreateNativeView</a:t>
            </a:r>
            <a:r>
              <a:rPr lang="en-US" dirty="0"/>
              <a:t> – </a:t>
            </a:r>
            <a:r>
              <a:rPr lang="en-US" dirty="0" err="1"/>
              <a:t>Metodo</a:t>
            </a:r>
            <a:r>
              <a:rPr lang="en-US" dirty="0"/>
              <a:t>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generar</a:t>
            </a:r>
            <a:r>
              <a:rPr lang="en-US" dirty="0"/>
              <a:t> una </a:t>
            </a:r>
            <a:r>
              <a:rPr lang="en-US" dirty="0" err="1"/>
              <a:t>instancia</a:t>
            </a:r>
            <a:r>
              <a:rPr lang="en-US" dirty="0"/>
              <a:t> de </a:t>
            </a:r>
            <a:r>
              <a:rPr lang="en-US" dirty="0" err="1"/>
              <a:t>nuestro</a:t>
            </a:r>
            <a:r>
              <a:rPr lang="en-US" dirty="0"/>
              <a:t> control </a:t>
            </a:r>
            <a:r>
              <a:rPr lang="en-US" dirty="0" err="1"/>
              <a:t>nativo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ConnectHandler</a:t>
            </a:r>
            <a:r>
              <a:rPr lang="en-US" dirty="0"/>
              <a:t> – </a:t>
            </a:r>
            <a:r>
              <a:rPr lang="en-US" dirty="0" err="1"/>
              <a:t>Metodo</a:t>
            </a:r>
            <a:r>
              <a:rPr lang="en-US" dirty="0"/>
              <a:t>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inicializer</a:t>
            </a:r>
            <a:r>
              <a:rPr lang="en-US" dirty="0"/>
              <a:t> </a:t>
            </a:r>
            <a:r>
              <a:rPr lang="en-US" dirty="0" err="1"/>
              <a:t>nuestro</a:t>
            </a:r>
            <a:r>
              <a:rPr lang="en-US" dirty="0"/>
              <a:t> control </a:t>
            </a:r>
            <a:r>
              <a:rPr lang="en-US" dirty="0" err="1"/>
              <a:t>nativo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DisconnectHandler</a:t>
            </a:r>
            <a:r>
              <a:rPr lang="en-US" dirty="0"/>
              <a:t> – </a:t>
            </a:r>
            <a:r>
              <a:rPr lang="en-US" dirty="0" err="1"/>
              <a:t>Metodo</a:t>
            </a:r>
            <a:r>
              <a:rPr lang="en-US" dirty="0"/>
              <a:t>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liberar</a:t>
            </a:r>
            <a:r>
              <a:rPr lang="en-US" dirty="0"/>
              <a:t> </a:t>
            </a:r>
            <a:r>
              <a:rPr lang="en-US" dirty="0" err="1"/>
              <a:t>recursos</a:t>
            </a:r>
            <a:r>
              <a:rPr lang="en-US" dirty="0"/>
              <a:t> de </a:t>
            </a:r>
            <a:r>
              <a:rPr lang="en-US" dirty="0" err="1"/>
              <a:t>nuestro</a:t>
            </a:r>
            <a:r>
              <a:rPr lang="en-US" dirty="0"/>
              <a:t> control custom con </a:t>
            </a:r>
            <a:r>
              <a:rPr lang="en-US" dirty="0" err="1"/>
              <a:t>delegados</a:t>
            </a:r>
            <a:r>
              <a:rPr lang="en-US" dirty="0"/>
              <a:t>, </a:t>
            </a:r>
            <a:r>
              <a:rPr lang="en-US" dirty="0" err="1"/>
              <a:t>liberar</a:t>
            </a:r>
            <a:r>
              <a:rPr lang="en-US" dirty="0"/>
              <a:t> </a:t>
            </a:r>
            <a:r>
              <a:rPr lang="en-US" dirty="0" err="1"/>
              <a:t>memoria</a:t>
            </a:r>
            <a:r>
              <a:rPr lang="en-US" dirty="0"/>
              <a:t>, etc.</a:t>
            </a:r>
          </a:p>
          <a:p>
            <a:pPr lvl="1"/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3001399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162DEA-C55A-274E-B1FF-92B25024D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7949543" cy="2852737"/>
          </a:xfrm>
        </p:spPr>
        <p:txBody>
          <a:bodyPr/>
          <a:lstStyle/>
          <a:p>
            <a:r>
              <a:rPr lang="en-MX" dirty="0"/>
              <a:t>Como generar un Custom Handler.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37D673-D091-0F49-8F87-94EBDAD47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7949543" cy="1500187"/>
          </a:xfrm>
        </p:spPr>
        <p:txBody>
          <a:bodyPr/>
          <a:lstStyle/>
          <a:p>
            <a:endParaRPr lang="en-MX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A501BB0-7947-4D44-92A1-9E67973FD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72550" y="3498850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30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Como generar un Custom Handler.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22C12-DA35-E446-A09E-D47670289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147"/>
            <a:ext cx="10515600" cy="46672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_tradnl" sz="2000" dirty="0"/>
              <a:t>Crear una clase con la definición del control implementando la clase View o el control a extender </a:t>
            </a:r>
            <a:r>
              <a:rPr lang="es-ES_tradnl" sz="2000" dirty="0" err="1"/>
              <a:t>Entry</a:t>
            </a:r>
            <a:r>
              <a:rPr lang="es-ES_tradnl" sz="2000" dirty="0"/>
              <a:t>/</a:t>
            </a:r>
            <a:r>
              <a:rPr lang="es-ES_tradnl" sz="2000" dirty="0" err="1"/>
              <a:t>Button</a:t>
            </a:r>
            <a:r>
              <a:rPr lang="es-ES_tradnl" sz="2000" dirty="0"/>
              <a:t>/</a:t>
            </a:r>
            <a:r>
              <a:rPr lang="es-ES_tradnl" sz="2000" dirty="0" err="1"/>
              <a:t>Image</a:t>
            </a:r>
            <a:r>
              <a:rPr lang="es-ES_tradnl" sz="2000" dirty="0"/>
              <a:t> etc.</a:t>
            </a:r>
          </a:p>
          <a:p>
            <a:pPr marL="514350" indent="-514350">
              <a:buFont typeface="+mj-lt"/>
              <a:buAutoNum type="arabicPeriod"/>
            </a:pPr>
            <a:endParaRPr lang="es-ES_tradnl" dirty="0"/>
          </a:p>
          <a:p>
            <a:pPr marL="514350" indent="-514350">
              <a:buFont typeface="+mj-lt"/>
              <a:buAutoNum type="arabicPeriod"/>
            </a:pPr>
            <a:endParaRPr lang="es-ES_tradnl" dirty="0"/>
          </a:p>
          <a:p>
            <a:pPr marL="514350" indent="-514350">
              <a:buFont typeface="+mj-lt"/>
              <a:buAutoNum type="arabicPeriod"/>
            </a:pPr>
            <a:endParaRPr lang="es-ES_tradnl" sz="2000" dirty="0"/>
          </a:p>
          <a:p>
            <a:pPr marL="514350" indent="-514350">
              <a:buFont typeface="+mj-lt"/>
              <a:buAutoNum type="arabicPeriod"/>
            </a:pPr>
            <a:r>
              <a:rPr lang="es-ES_tradnl" sz="2000" dirty="0"/>
              <a:t>Crear una clase </a:t>
            </a:r>
            <a:r>
              <a:rPr lang="es-ES_tradnl" sz="2000" dirty="0" err="1"/>
              <a:t>ViewHandler</a:t>
            </a:r>
            <a:r>
              <a:rPr lang="es-ES_tradnl" sz="2000" dirty="0"/>
              <a:t> parcial que contenga una </a:t>
            </a:r>
            <a:r>
              <a:rPr lang="es-ES_tradnl" sz="2000" dirty="0" err="1"/>
              <a:t>PropertyMapper</a:t>
            </a:r>
            <a:r>
              <a:rPr lang="es-ES_tradnl" sz="2000" dirty="0"/>
              <a:t> </a:t>
            </a:r>
            <a:r>
              <a:rPr lang="es-ES_tradnl" sz="2000" dirty="0" err="1"/>
              <a:t>estatica</a:t>
            </a:r>
            <a:r>
              <a:rPr lang="es-ES_tradnl" sz="2000" dirty="0"/>
              <a:t> y publica.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650BFF-6019-424C-8F9F-A453001C2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524" y="1853855"/>
            <a:ext cx="3438059" cy="18392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095FB5-4FD4-BC4A-92A0-8D8B61BBE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0293" y="4098097"/>
            <a:ext cx="44323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912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Como generar un Custom Handler.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22C12-DA35-E446-A09E-D47670289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147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3. Generar la implementación nativa por plataforma usando el mismo nombre de clase del </a:t>
            </a:r>
            <a:r>
              <a:rPr lang="es-ES_tradnl" sz="2000" dirty="0" err="1"/>
              <a:t>ViewHandler</a:t>
            </a:r>
            <a:r>
              <a:rPr lang="es-ES_tradnl" sz="2000" dirty="0"/>
              <a:t> anterior y en el mismo </a:t>
            </a:r>
            <a:r>
              <a:rPr lang="es-ES_tradnl" sz="2000" dirty="0" err="1"/>
              <a:t>namespace</a:t>
            </a:r>
            <a:r>
              <a:rPr lang="es-ES_tradnl" sz="2000" dirty="0"/>
              <a:t> de preferencia e implementar los métodos </a:t>
            </a:r>
            <a:r>
              <a:rPr lang="es-ES_tradnl" sz="2000" dirty="0" err="1"/>
              <a:t>CreateNativeView</a:t>
            </a:r>
            <a:r>
              <a:rPr lang="es-ES_tradnl" sz="2000" dirty="0"/>
              <a:t>, </a:t>
            </a:r>
            <a:r>
              <a:rPr lang="es-ES_tradnl" sz="2000" dirty="0" err="1"/>
              <a:t>ConnectHandler</a:t>
            </a:r>
            <a:r>
              <a:rPr lang="es-ES_tradnl" sz="2000" dirty="0"/>
              <a:t>, </a:t>
            </a:r>
            <a:r>
              <a:rPr lang="es-ES_tradnl" sz="2000" dirty="0" err="1"/>
              <a:t>DisconnectHandler</a:t>
            </a:r>
            <a:r>
              <a:rPr lang="es-ES_tradnl" sz="2000" dirty="0"/>
              <a:t> según sean necesarios.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429371-FD6C-DC4E-89AD-43E8F6A1A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882" y="2754173"/>
            <a:ext cx="5316883" cy="349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Como generar un </a:t>
            </a:r>
            <a:r>
              <a:rPr lang="es-ES_tradnl" dirty="0" err="1"/>
              <a:t>Custom</a:t>
            </a:r>
            <a:r>
              <a:rPr lang="es-ES_tradnl" dirty="0"/>
              <a:t> </a:t>
            </a:r>
            <a:r>
              <a:rPr lang="es-ES_tradnl" dirty="0" err="1"/>
              <a:t>Handler</a:t>
            </a:r>
            <a:r>
              <a:rPr lang="es-ES_tradnl" dirty="0"/>
              <a:t>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22C12-DA35-E446-A09E-D47670289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147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4. Registrar el </a:t>
            </a:r>
            <a:r>
              <a:rPr lang="es-ES_tradnl" sz="2000" dirty="0" err="1"/>
              <a:t>handler</a:t>
            </a:r>
            <a:r>
              <a:rPr lang="es-ES_tradnl" sz="2000" dirty="0"/>
              <a:t> dentro de la clase </a:t>
            </a:r>
            <a:r>
              <a:rPr lang="es-ES_tradnl" sz="2000" dirty="0" err="1"/>
              <a:t>MauiProgram</a:t>
            </a:r>
            <a:r>
              <a:rPr lang="es-ES_tradnl" sz="2000" dirty="0"/>
              <a:t> en el método </a:t>
            </a:r>
            <a:r>
              <a:rPr lang="es-ES_tradnl" sz="2000" dirty="0" err="1"/>
              <a:t>ConfigureMauiHandlers</a:t>
            </a:r>
            <a:endParaRPr lang="es-ES_tradnl" sz="2000" dirty="0"/>
          </a:p>
          <a:p>
            <a:pPr marL="0" indent="0">
              <a:buNone/>
            </a:pPr>
            <a:endParaRPr lang="es-ES_tradnl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4F1EE9-C018-A84A-BF9C-095DD64F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243" y="2414380"/>
            <a:ext cx="6227653" cy="309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997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8107198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8107198" cy="1500187"/>
          </a:xfrm>
        </p:spPr>
        <p:txBody>
          <a:bodyPr/>
          <a:lstStyle/>
          <a:p>
            <a:r>
              <a:rPr lang="en-US" dirty="0"/>
              <a:t>Custom Handlers</a:t>
            </a:r>
          </a:p>
          <a:p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BD4A34F-CA10-194B-9049-2A0FADF524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7892" y="4184650"/>
            <a:ext cx="25908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BD15E9-BB86-CF44-877A-4ACA4BFEF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Datos de contacto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BDF9A1-F1E5-1747-9BAF-087FC9833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79676" cy="4351338"/>
          </a:xfrm>
        </p:spPr>
        <p:txBody>
          <a:bodyPr/>
          <a:lstStyle/>
          <a:p>
            <a:r>
              <a:rPr lang="en-MX" dirty="0"/>
              <a:t>@alejandroruizva</a:t>
            </a:r>
          </a:p>
          <a:p>
            <a:r>
              <a:rPr lang="en-MX" dirty="0"/>
              <a:t>alejandro@alejandroruizvarela.com</a:t>
            </a:r>
          </a:p>
          <a:p>
            <a:endParaRPr lang="en-MX" dirty="0"/>
          </a:p>
          <a:p>
            <a:endParaRPr lang="en-MX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BB8BBB1-80E5-AA4D-9927-4C90C3794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1252" y="4001294"/>
            <a:ext cx="2062548" cy="251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827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¡Gracias!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869683"/>
            <a:ext cx="10515600" cy="1500187"/>
          </a:xfrm>
        </p:spPr>
        <p:txBody>
          <a:bodyPr/>
          <a:lstStyle/>
          <a:p>
            <a:r>
              <a:rPr lang="en-US" dirty="0"/>
              <a:t>Goodbye Renderers, Hello Handlers</a:t>
            </a:r>
          </a:p>
          <a:p>
            <a:r>
              <a:rPr lang="en-US" dirty="0"/>
              <a:t>Alejandro Ruiz</a:t>
            </a:r>
          </a:p>
          <a:p>
            <a:r>
              <a:rPr lang="en-US" dirty="0"/>
              <a:t>Microsoft MVP: Developer Technologies</a:t>
            </a:r>
          </a:p>
          <a:p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7637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¿Handlers?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22C12-DA35-E446-A09E-D47670289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Con la evolución de .NET MAUI se ha dejado a lado la implementación de </a:t>
            </a:r>
            <a:r>
              <a:rPr lang="es-ES_tradnl" dirty="0" err="1"/>
              <a:t>custom</a:t>
            </a:r>
            <a:r>
              <a:rPr lang="es-ES_tradnl" dirty="0"/>
              <a:t> </a:t>
            </a:r>
            <a:r>
              <a:rPr lang="es-ES_tradnl" dirty="0" err="1"/>
              <a:t>renderers</a:t>
            </a:r>
            <a:r>
              <a:rPr lang="es-ES_tradnl" dirty="0"/>
              <a:t>.</a:t>
            </a:r>
          </a:p>
          <a:p>
            <a:r>
              <a:rPr lang="es-ES_tradnl" dirty="0" err="1"/>
              <a:t>Custom</a:t>
            </a:r>
            <a:r>
              <a:rPr lang="es-ES_tradnl" dirty="0"/>
              <a:t> </a:t>
            </a:r>
            <a:r>
              <a:rPr lang="es-ES_tradnl" dirty="0" err="1"/>
              <a:t>Handlers</a:t>
            </a:r>
            <a:r>
              <a:rPr lang="es-ES_tradnl" dirty="0"/>
              <a:t> es la nueva forma de generar controles nativos o extender los existentes.</a:t>
            </a: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162DEA-C55A-274E-B1FF-92B25024D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7949543" cy="2852737"/>
          </a:xfrm>
        </p:spPr>
        <p:txBody>
          <a:bodyPr/>
          <a:lstStyle/>
          <a:p>
            <a:r>
              <a:rPr lang="es-ES_tradnl" dirty="0" err="1"/>
              <a:t>Problematica</a:t>
            </a:r>
            <a:r>
              <a:rPr lang="es-ES_tradnl" dirty="0"/>
              <a:t> en </a:t>
            </a:r>
            <a:r>
              <a:rPr lang="es-ES_tradnl" dirty="0" err="1"/>
              <a:t>Xamarin.Forms</a:t>
            </a:r>
            <a:endParaRPr lang="es-ES_trad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37D673-D091-0F49-8F87-94EBDAD47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7949543" cy="1500187"/>
          </a:xfrm>
        </p:spPr>
        <p:txBody>
          <a:bodyPr/>
          <a:lstStyle/>
          <a:p>
            <a:endParaRPr lang="en-MX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A501BB0-7947-4D44-92A1-9E67973FD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72550" y="3498850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505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Problemas de raíz en la arquitectura de </a:t>
            </a:r>
            <a:r>
              <a:rPr lang="es-ES_tradnl" dirty="0" err="1"/>
              <a:t>Xamarin.Forms</a:t>
            </a:r>
            <a:endParaRPr lang="es-ES_trad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22C12-DA35-E446-A09E-D47670289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Los controles </a:t>
            </a:r>
            <a:r>
              <a:rPr lang="es-ES_tradnl" dirty="0" err="1"/>
              <a:t>custom</a:t>
            </a:r>
            <a:r>
              <a:rPr lang="es-ES_tradnl" dirty="0"/>
              <a:t> están ligados al </a:t>
            </a:r>
            <a:r>
              <a:rPr lang="es-ES_tradnl" dirty="0" err="1"/>
              <a:t>framework</a:t>
            </a:r>
            <a:r>
              <a:rPr lang="es-ES_tradnl" dirty="0"/>
              <a:t>.</a:t>
            </a:r>
          </a:p>
          <a:p>
            <a:endParaRPr lang="es-ES_tradnl" dirty="0"/>
          </a:p>
          <a:p>
            <a:endParaRPr lang="es-ES_tradnl" dirty="0"/>
          </a:p>
          <a:p>
            <a:r>
              <a:rPr lang="es-ES_tradnl" dirty="0"/>
              <a:t>El escaneo de dependencias es extremadamente lento.</a:t>
            </a:r>
          </a:p>
          <a:p>
            <a:endParaRPr lang="es-ES_tradnl" dirty="0"/>
          </a:p>
          <a:p>
            <a:endParaRPr lang="es-ES_tradnl" dirty="0"/>
          </a:p>
          <a:p>
            <a:r>
              <a:rPr lang="es-ES_tradnl" dirty="0"/>
              <a:t>Es muy complejo tener acceso a las API nativas.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BBB1D-6B7F-584F-99FF-ACD000756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911" y="2463390"/>
            <a:ext cx="4457700" cy="736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4615DF-9DF5-0B4E-A64C-9E84AB085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911" y="4001294"/>
            <a:ext cx="4851400" cy="596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418F0F-124E-1E4A-A95E-AE2789BE8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11" y="5375659"/>
            <a:ext cx="5334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845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Por que se realizo el cambio en .NET MAUI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22C12-DA35-E446-A09E-D47670289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Performance.</a:t>
            </a:r>
          </a:p>
          <a:p>
            <a:pPr lvl="1"/>
            <a:r>
              <a:rPr lang="es-ES_tradnl" dirty="0"/>
              <a:t>Mejoras en </a:t>
            </a:r>
            <a:r>
              <a:rPr lang="es-ES_tradnl" dirty="0" err="1"/>
              <a:t>IoC</a:t>
            </a:r>
            <a:r>
              <a:rPr lang="es-ES_tradnl" dirty="0"/>
              <a:t>, evitar el uso de </a:t>
            </a:r>
            <a:r>
              <a:rPr lang="es-ES_tradnl" dirty="0" err="1"/>
              <a:t>Reflection</a:t>
            </a:r>
            <a:r>
              <a:rPr lang="es-ES_tradnl" dirty="0"/>
              <a:t> y escaneo de dependencias, mejoras en </a:t>
            </a:r>
            <a:r>
              <a:rPr lang="es-ES_tradnl" dirty="0" err="1"/>
              <a:t>layouts</a:t>
            </a:r>
            <a:r>
              <a:rPr lang="es-ES_tradnl" dirty="0"/>
              <a:t>, todos los </a:t>
            </a:r>
            <a:r>
              <a:rPr lang="es-ES_tradnl" dirty="0" err="1"/>
              <a:t>handlers</a:t>
            </a:r>
            <a:r>
              <a:rPr lang="es-ES_tradnl" dirty="0"/>
              <a:t> son “</a:t>
            </a:r>
            <a:r>
              <a:rPr lang="es-ES_tradnl" dirty="0" err="1"/>
              <a:t>fast</a:t>
            </a:r>
            <a:r>
              <a:rPr lang="es-ES_tradnl" dirty="0"/>
              <a:t> </a:t>
            </a:r>
            <a:r>
              <a:rPr lang="es-ES_tradnl" dirty="0" err="1"/>
              <a:t>renderers</a:t>
            </a:r>
            <a:r>
              <a:rPr lang="es-ES_tradnl" dirty="0"/>
              <a:t>”</a:t>
            </a:r>
          </a:p>
          <a:p>
            <a:r>
              <a:rPr lang="es-ES_tradnl" dirty="0"/>
              <a:t>Mejoras en la API</a:t>
            </a:r>
          </a:p>
          <a:p>
            <a:pPr lvl="1"/>
            <a:r>
              <a:rPr lang="es-ES_tradnl" dirty="0"/>
              <a:t>Acceso a las plataformas nativas suele ser difícil, se tiene mas flexibilidad en una forma mas simple.</a:t>
            </a:r>
          </a:p>
          <a:p>
            <a:r>
              <a:rPr lang="es-ES_tradnl" dirty="0"/>
              <a:t>Simplicidad</a:t>
            </a:r>
          </a:p>
          <a:p>
            <a:pPr lvl="1"/>
            <a:r>
              <a:rPr lang="es-ES_tradnl" dirty="0"/>
              <a:t>Simplifica la estructura del proyecto en comparación a los </a:t>
            </a:r>
            <a:r>
              <a:rPr lang="es-ES_tradnl" dirty="0" err="1"/>
              <a:t>custom</a:t>
            </a:r>
            <a:r>
              <a:rPr lang="es-ES_tradnl" dirty="0"/>
              <a:t> </a:t>
            </a:r>
            <a:r>
              <a:rPr lang="es-ES_tradnl" dirty="0" err="1"/>
              <a:t>renderers</a:t>
            </a:r>
            <a:r>
              <a:rPr lang="es-ES_tradnl" dirty="0"/>
              <a:t>, evita generar mas vistas de las necesarias.</a:t>
            </a:r>
          </a:p>
        </p:txBody>
      </p:sp>
    </p:spTree>
    <p:extLst>
      <p:ext uri="{BB962C8B-B14F-4D97-AF65-F5344CB8AC3E}">
        <p14:creationId xmlns:p14="http://schemas.microsoft.com/office/powerpoint/2010/main" val="1235368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162DEA-C55A-274E-B1FF-92B25024D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7949543" cy="2852737"/>
          </a:xfrm>
        </p:spPr>
        <p:txBody>
          <a:bodyPr/>
          <a:lstStyle/>
          <a:p>
            <a:r>
              <a:rPr lang="es-ES_tradnl" dirty="0"/>
              <a:t>Metas con .NET MAUI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37D673-D091-0F49-8F87-94EBDAD47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7949543" cy="1500187"/>
          </a:xfrm>
        </p:spPr>
        <p:txBody>
          <a:bodyPr/>
          <a:lstStyle/>
          <a:p>
            <a:endParaRPr lang="en-MX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A501BB0-7947-4D44-92A1-9E67973FD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72550" y="3498850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86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Remover la </a:t>
            </a:r>
            <a:r>
              <a:rPr lang="en-US" dirty="0" err="1"/>
              <a:t>dependencia</a:t>
            </a:r>
            <a:r>
              <a:rPr lang="en-US" dirty="0"/>
              <a:t> al framework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22C12-DA35-E446-A09E-D47670289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147"/>
            <a:ext cx="10515600" cy="4667250"/>
          </a:xfrm>
        </p:spPr>
        <p:txBody>
          <a:bodyPr>
            <a:normAutofit/>
          </a:bodyPr>
          <a:lstStyle/>
          <a:p>
            <a:r>
              <a:rPr lang="es-ES_tradnl" dirty="0"/>
              <a:t>Remover la dependencia al </a:t>
            </a:r>
            <a:r>
              <a:rPr lang="es-ES_tradnl" dirty="0" err="1"/>
              <a:t>framework</a:t>
            </a:r>
            <a:r>
              <a:rPr lang="es-ES_tradnl" dirty="0"/>
              <a:t>.</a:t>
            </a:r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r>
              <a:rPr lang="es-ES_tradnl" dirty="0"/>
              <a:t>Mejoras en performance.</a:t>
            </a:r>
          </a:p>
          <a:p>
            <a:r>
              <a:rPr lang="es-ES_tradnl" dirty="0"/>
              <a:t>Registro simplificado.</a:t>
            </a:r>
          </a:p>
          <a:p>
            <a:r>
              <a:rPr lang="es-ES_tradnl" dirty="0"/>
              <a:t>Remover </a:t>
            </a:r>
            <a:r>
              <a:rPr lang="es-ES_tradnl" dirty="0" err="1"/>
              <a:t>APIs</a:t>
            </a:r>
            <a:r>
              <a:rPr lang="es-ES_tradnl" dirty="0"/>
              <a:t> </a:t>
            </a:r>
            <a:r>
              <a:rPr lang="es-ES_tradnl" dirty="0" err="1"/>
              <a:t>confuses</a:t>
            </a:r>
            <a:r>
              <a:rPr lang="es-ES_tradnl" dirty="0"/>
              <a:t> </a:t>
            </a:r>
            <a:r>
              <a:rPr lang="es-ES_tradnl" dirty="0" err="1"/>
              <a:t>platform</a:t>
            </a:r>
            <a:r>
              <a:rPr lang="es-ES_tradnl" dirty="0"/>
              <a:t> </a:t>
            </a:r>
            <a:r>
              <a:rPr lang="es-ES_tradnl" dirty="0" err="1"/>
              <a:t>specifics</a:t>
            </a:r>
            <a:r>
              <a:rPr lang="es-ES_tradnl" dirty="0"/>
              <a:t> / registro de ensamblados.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BFD003-7598-2046-947E-12F6BFF6D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9179" y="2236580"/>
            <a:ext cx="4451213" cy="165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767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162DEA-C55A-274E-B1FF-92B25024D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7949543" cy="2852737"/>
          </a:xfrm>
        </p:spPr>
        <p:txBody>
          <a:bodyPr/>
          <a:lstStyle/>
          <a:p>
            <a:r>
              <a:rPr lang="en-MX" dirty="0"/>
              <a:t>Terminologia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37D673-D091-0F49-8F87-94EBDAD47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7949543" cy="1500187"/>
          </a:xfrm>
        </p:spPr>
        <p:txBody>
          <a:bodyPr/>
          <a:lstStyle/>
          <a:p>
            <a:endParaRPr lang="en-MX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A501BB0-7947-4D44-92A1-9E67973FD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72550" y="3498850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519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/>
              <a:t>Custom Renderer</a:t>
            </a:r>
            <a:r>
              <a:rPr lang="en-US" dirty="0"/>
              <a:t> -&gt; Custom Handler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22C12-DA35-E446-A09E-D47670289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X" dirty="0"/>
              <a:t>Se manejan nuevos terminos</a:t>
            </a:r>
          </a:p>
          <a:p>
            <a:pPr lvl="1"/>
            <a:r>
              <a:rPr lang="en-MX" dirty="0"/>
              <a:t> </a:t>
            </a:r>
            <a:r>
              <a:rPr lang="en-MX" strike="sngStrike" dirty="0"/>
              <a:t>Element</a:t>
            </a:r>
            <a:r>
              <a:rPr lang="en-MX" dirty="0"/>
              <a:t> -&gt; VirtualView – Continue la definicion cross platform de un elemento visual.</a:t>
            </a:r>
          </a:p>
          <a:p>
            <a:pPr lvl="1"/>
            <a:r>
              <a:rPr lang="en-MX" dirty="0"/>
              <a:t> </a:t>
            </a:r>
            <a:r>
              <a:rPr lang="en-MX" strike="sngStrike" dirty="0"/>
              <a:t>Control</a:t>
            </a:r>
            <a:r>
              <a:rPr lang="en-MX" dirty="0"/>
              <a:t> -&gt; NativeView – Control visual nativo.</a:t>
            </a:r>
          </a:p>
          <a:p>
            <a:pPr lvl="1"/>
            <a:r>
              <a:rPr lang="en-MX" dirty="0"/>
              <a:t>Mapper -&gt; Diccionario de mapeo de propiedades a implementacion nativa.</a:t>
            </a:r>
          </a:p>
          <a:p>
            <a:pPr lvl="1"/>
            <a:r>
              <a:rPr lang="en-MX" dirty="0"/>
              <a:t>Handler -&gt; </a:t>
            </a:r>
            <a:r>
              <a:rPr lang="es-ES" dirty="0"/>
              <a:t>Responsable </a:t>
            </a:r>
            <a:r>
              <a:rPr lang="en-MX" dirty="0"/>
              <a:t>de aplicar los cambios en las propiedades del control virtual anteriomente manejado como </a:t>
            </a:r>
            <a:r>
              <a:rPr lang="en-MX" strike="sngStrike" dirty="0"/>
              <a:t>OnElementPropertyChanged</a:t>
            </a:r>
            <a:r>
              <a:rPr lang="en-MX" dirty="0"/>
              <a:t> dentro de los Custom Renderers</a:t>
            </a:r>
          </a:p>
        </p:txBody>
      </p:sp>
    </p:spTree>
    <p:extLst>
      <p:ext uri="{BB962C8B-B14F-4D97-AF65-F5344CB8AC3E}">
        <p14:creationId xmlns:p14="http://schemas.microsoft.com/office/powerpoint/2010/main" val="212853266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473</Words>
  <Application>Microsoft Macintosh PowerPoint</Application>
  <PresentationFormat>Widescreen</PresentationFormat>
  <Paragraphs>72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Open Sans</vt:lpstr>
      <vt:lpstr>Calibri</vt:lpstr>
      <vt:lpstr>Arial</vt:lpstr>
      <vt:lpstr>Consolas</vt:lpstr>
      <vt:lpstr>1_Office Theme</vt:lpstr>
      <vt:lpstr>3_Office Theme</vt:lpstr>
      <vt:lpstr>2_Office Theme</vt:lpstr>
      <vt:lpstr>Goodbye Renderers, Hello Handlers</vt:lpstr>
      <vt:lpstr>¿Handlers?</vt:lpstr>
      <vt:lpstr>Problematica en Xamarin.Forms</vt:lpstr>
      <vt:lpstr>Problemas de raíz en la arquitectura de Xamarin.Forms</vt:lpstr>
      <vt:lpstr>Por que se realizo el cambio en .NET MAUI</vt:lpstr>
      <vt:lpstr>Metas con .NET MAUI</vt:lpstr>
      <vt:lpstr>Remover la dependencia al framework</vt:lpstr>
      <vt:lpstr>Terminologia</vt:lpstr>
      <vt:lpstr>Custom Renderer -&gt; Custom Handler</vt:lpstr>
      <vt:lpstr>Custom Renderer -&gt; Custom Handler</vt:lpstr>
      <vt:lpstr>Como generar un Custom Handler.</vt:lpstr>
      <vt:lpstr>Como generar un Custom Handler.</vt:lpstr>
      <vt:lpstr>Como generar un Custom Handler.</vt:lpstr>
      <vt:lpstr>Como generar un Custom Handler.</vt:lpstr>
      <vt:lpstr>Demo</vt:lpstr>
      <vt:lpstr>Datos de contacto</vt:lpstr>
      <vt:lpstr>¡Gracias!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Alejandro Ruiz</cp:lastModifiedBy>
  <cp:revision>11</cp:revision>
  <dcterms:created xsi:type="dcterms:W3CDTF">2020-08-18T20:47:27Z</dcterms:created>
  <dcterms:modified xsi:type="dcterms:W3CDTF">2021-11-20T05:16:21Z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